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88" r:id="rId4"/>
    <p:sldId id="257" r:id="rId5"/>
    <p:sldId id="259" r:id="rId6"/>
    <p:sldId id="260" r:id="rId7"/>
    <p:sldId id="261" r:id="rId8"/>
    <p:sldId id="262" r:id="rId9"/>
    <p:sldId id="264" r:id="rId10"/>
    <p:sldId id="263" r:id="rId11"/>
    <p:sldId id="265" r:id="rId12"/>
    <p:sldId id="267" r:id="rId13"/>
    <p:sldId id="268" r:id="rId14"/>
    <p:sldId id="266" r:id="rId15"/>
    <p:sldId id="270" r:id="rId16"/>
    <p:sldId id="271" r:id="rId17"/>
    <p:sldId id="273" r:id="rId18"/>
    <p:sldId id="272" r:id="rId19"/>
    <p:sldId id="274" r:id="rId20"/>
    <p:sldId id="275" r:id="rId21"/>
    <p:sldId id="278" r:id="rId22"/>
    <p:sldId id="279" r:id="rId23"/>
    <p:sldId id="276" r:id="rId24"/>
    <p:sldId id="277" r:id="rId25"/>
    <p:sldId id="280" r:id="rId26"/>
    <p:sldId id="286" r:id="rId27"/>
    <p:sldId id="2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18344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Scaling Rectified Flow Transformers for High-Resolution Image Synthesis</a:t>
            </a:r>
            <a:br>
              <a:rPr lang="en-US" dirty="0"/>
            </a:br>
            <a:r>
              <a:rPr lang="en-US" dirty="0"/>
              <a:t>(SD3)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707573"/>
            <a:ext cx="9144000" cy="1655762"/>
          </a:xfrm>
        </p:spPr>
        <p:txBody>
          <a:bodyPr>
            <a:normAutofit fontScale="70000"/>
          </a:bodyPr>
          <a:lstStyle/>
          <a:p>
            <a:r>
              <a:rPr lang="en-US"/>
              <a:t>Patrick Esser * Sumith Kulal Andreas Blattmann Rahim Entezari Jonas Muller Harry Saini Yam Levi ¨</a:t>
            </a:r>
            <a:endParaRPr lang="en-US"/>
          </a:p>
          <a:p>
            <a:r>
              <a:rPr lang="en-US"/>
              <a:t>Dominik Lorenz Axel Sauer Frederic Boesel Dustin Podell Tim Dockhorn Zion English</a:t>
            </a:r>
            <a:endParaRPr lang="en-US"/>
          </a:p>
          <a:p>
            <a:r>
              <a:rPr lang="en-US"/>
              <a:t>Kyle Lacey Alex Goodwin Yannik Marek Robin Rombach *</a:t>
            </a:r>
            <a:endParaRPr lang="en-US"/>
          </a:p>
          <a:p>
            <a:r>
              <a:rPr lang="en-US"/>
              <a:t>Stability AI</a:t>
            </a:r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Data Preprocessing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Pre-Training Mitigations</a:t>
            </a:r>
            <a:endParaRPr lang="en-US"/>
          </a:p>
          <a:p>
            <a:r>
              <a:rPr lang="en-US"/>
              <a:t>Filtered out:</a:t>
            </a:r>
            <a:endParaRPr lang="en-US"/>
          </a:p>
          <a:p>
            <a:pPr lvl="1"/>
            <a:r>
              <a:rPr lang="en-US"/>
              <a:t>Sexual content</a:t>
            </a:r>
            <a:endParaRPr lang="en-US"/>
          </a:p>
          <a:p>
            <a:pPr lvl="2"/>
            <a:r>
              <a:rPr lang="en-US"/>
              <a:t>NSFW-detection models</a:t>
            </a:r>
            <a:endParaRPr lang="en-US"/>
          </a:p>
          <a:p>
            <a:pPr lvl="1"/>
            <a:r>
              <a:rPr lang="en-US"/>
              <a:t>Low score on aesthetics</a:t>
            </a:r>
            <a:endParaRPr lang="en-US"/>
          </a:p>
          <a:p>
            <a:pPr lvl="2"/>
            <a:r>
              <a:rPr lang="en-US"/>
              <a:t>Rating systems</a:t>
            </a:r>
            <a:endParaRPr lang="en-US"/>
          </a:p>
          <a:p>
            <a:pPr lvl="1"/>
            <a:r>
              <a:rPr lang="en-US"/>
              <a:t>Duplication</a:t>
            </a:r>
            <a:endParaRPr lang="en-US"/>
          </a:p>
          <a:p>
            <a:pPr lvl="2"/>
            <a:r>
              <a:rPr lang="en-US"/>
              <a:t>Cluster-based deduplication</a:t>
            </a:r>
            <a:endParaRPr lang="en-US"/>
          </a:p>
          <a:p>
            <a:pPr lvl="0"/>
            <a:r>
              <a:rPr lang="en-US"/>
              <a:t>Precomputing Image and Text Embeddings</a:t>
            </a:r>
            <a:endParaRPr lang="en-US"/>
          </a:p>
          <a:p>
            <a:pPr lvl="1"/>
            <a:r>
              <a:rPr lang="en-US"/>
              <a:t>Cache Image and Text embeddings</a:t>
            </a:r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Training Detail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Pretrain at 256*256 pixels</a:t>
            </a:r>
            <a:endParaRPr lang="en-US"/>
          </a:p>
          <a:p>
            <a:r>
              <a:rPr lang="en-US"/>
              <a:t>Mixed precision training</a:t>
            </a:r>
            <a:endParaRPr lang="en-US"/>
          </a:p>
          <a:p>
            <a:pPr lvl="1"/>
            <a:r>
              <a:rPr lang="en-US"/>
              <a:t>Cause to entropy grows uncontrollably</a:t>
            </a:r>
            <a:endParaRPr lang="en-US"/>
          </a:p>
          <a:p>
            <a:pPr lvl="2"/>
            <a:r>
              <a:rPr lang="en-US"/>
              <a:t>Used RMSNorm on QK to avoid it</a:t>
            </a:r>
            <a:endParaRPr lang="en-US"/>
          </a:p>
          <a:p>
            <a:pPr lvl="0"/>
            <a:r>
              <a:rPr lang="en-US"/>
              <a:t>Bucketed sampling</a:t>
            </a:r>
            <a:endParaRPr lang="en-US"/>
          </a:p>
          <a:p>
            <a:pPr lvl="0"/>
            <a:r>
              <a:rPr lang="en-US"/>
              <a:t>Resolution-dependent shifting of timestep schedules</a:t>
            </a:r>
            <a:endParaRPr lang="en-US"/>
          </a:p>
        </p:txBody>
      </p:sp>
      <p:pic>
        <p:nvPicPr>
          <p:cNvPr id="4" name="Picture 3" descr="3NYTC7{_HMFD%GAO4%6V$Y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95950" y="306705"/>
            <a:ext cx="6151880" cy="2418715"/>
          </a:xfrm>
          <a:prstGeom prst="rect">
            <a:avLst/>
          </a:prstGeom>
        </p:spPr>
      </p:pic>
      <p:pic>
        <p:nvPicPr>
          <p:cNvPr id="5" name="Picture 4" descr="D_ZWOX~DVYBR3RY1(C1]D$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5105" y="4496435"/>
            <a:ext cx="8025130" cy="2361565"/>
          </a:xfrm>
          <a:prstGeom prst="rect">
            <a:avLst/>
          </a:prstGeom>
        </p:spPr>
      </p:pic>
      <p:pic>
        <p:nvPicPr>
          <p:cNvPr id="7" name="Picture 6" descr="A9Z$P%(@GZ[P3JJ(`%C2VM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220" y="4765675"/>
            <a:ext cx="2426335" cy="585470"/>
          </a:xfrm>
          <a:prstGeom prst="rect">
            <a:avLst/>
          </a:prstGeom>
        </p:spPr>
      </p:pic>
      <p:pic>
        <p:nvPicPr>
          <p:cNvPr id="8" name="Picture 7" descr="1$9L_L423[}BD%69LBWDDX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70" y="5911215"/>
            <a:ext cx="2456180" cy="6191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Train Detail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Using </a:t>
            </a:r>
            <a:r>
              <a:rPr lang="en-US" b="1"/>
              <a:t>validation loss</a:t>
            </a:r>
            <a:endParaRPr lang="en-US"/>
          </a:p>
          <a:p>
            <a:pPr lvl="1"/>
            <a:r>
              <a:rPr lang="en-US"/>
              <a:t>Highly correlated to</a:t>
            </a:r>
            <a:endParaRPr lang="en-US"/>
          </a:p>
          <a:p>
            <a:pPr lvl="2"/>
            <a:r>
              <a:rPr lang="en-US"/>
              <a:t>Comprehensive evaluation metrics</a:t>
            </a:r>
            <a:endParaRPr lang="en-US"/>
          </a:p>
          <a:p>
            <a:pPr lvl="2"/>
            <a:r>
              <a:rPr lang="en-US"/>
              <a:t>GenEval</a:t>
            </a:r>
            <a:endParaRPr lang="en-US"/>
          </a:p>
          <a:p>
            <a:pPr lvl="2"/>
            <a:r>
              <a:rPr lang="en-US"/>
              <a:t>Human preference</a:t>
            </a:r>
            <a:endParaRPr lang="en-US"/>
          </a:p>
          <a:p>
            <a:pPr lvl="1"/>
            <a:r>
              <a:rPr lang="en-US"/>
              <a:t>Simple and general measure of model performance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>
                <a:sym typeface="+mn-ea"/>
              </a:rPr>
              <a:t>EveryDream2 </a:t>
            </a:r>
            <a:r>
              <a:rPr lang="en-US"/>
              <a:t>implemented </a:t>
            </a:r>
            <a:r>
              <a:rPr lang="en-US" b="1">
                <a:sym typeface="+mn-ea"/>
              </a:rPr>
              <a:t>validation loss</a:t>
            </a:r>
            <a:r>
              <a:rPr lang="en-US"/>
              <a:t> for SD1.5</a:t>
            </a:r>
            <a:endParaRPr lang="en-US"/>
          </a:p>
          <a:p>
            <a:pPr lvl="1"/>
            <a:r>
              <a:rPr lang="en-US"/>
              <a:t>No SDXL support</a:t>
            </a:r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Human Preference Evaluation</a:t>
            </a:r>
            <a:endParaRPr lang="en-US"/>
          </a:p>
          <a:p>
            <a:pPr lvl="1"/>
            <a:r>
              <a:rPr lang="en-US"/>
              <a:t>Parti-prompts</a:t>
            </a:r>
            <a:endParaRPr lang="en-US"/>
          </a:p>
          <a:p>
            <a:pPr lvl="2"/>
            <a:r>
              <a:rPr lang="en-US"/>
              <a:t>visual quality</a:t>
            </a:r>
            <a:endParaRPr lang="en-US"/>
          </a:p>
          <a:p>
            <a:pPr lvl="2"/>
            <a:r>
              <a:rPr lang="en-US"/>
              <a:t>prompt following</a:t>
            </a:r>
            <a:endParaRPr lang="en-US"/>
          </a:p>
          <a:p>
            <a:pPr lvl="2"/>
            <a:r>
              <a:rPr lang="en-US"/>
              <a:t>typography generation</a:t>
            </a:r>
            <a:endParaRPr lang="en-US"/>
          </a:p>
        </p:txBody>
      </p:sp>
      <p:pic>
        <p:nvPicPr>
          <p:cNvPr id="5" name="Picture 4" descr="}V5%PYKJEXRUBGE0AE]XTB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66435" y="1825625"/>
            <a:ext cx="5207000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Evalution</a:t>
            </a:r>
            <a:endParaRPr lang="en-US"/>
          </a:p>
        </p:txBody>
      </p:sp>
      <p:sp>
        <p:nvSpPr>
          <p:cNvPr id="5" name="Content Placeholder 4"/>
          <p:cNvSpPr/>
          <p:nvPr>
            <p:ph idx="1"/>
          </p:nvPr>
        </p:nvSpPr>
        <p:spPr>
          <a:xfrm>
            <a:off x="6380480" y="1825625"/>
            <a:ext cx="4973320" cy="4351655"/>
          </a:xfrm>
        </p:spPr>
        <p:txBody>
          <a:bodyPr/>
          <a:p>
            <a:pPr marL="0" indent="0">
              <a:buNone/>
            </a:pPr>
            <a:r>
              <a:rPr lang="en-US"/>
              <a:t>Depth=38 Largest model is the new SOTA model in text to image generation field.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Dall-e 3 has better score on position. Might related to its synthesis dataset.</a:t>
            </a:r>
            <a:endParaRPr lang="en-US"/>
          </a:p>
        </p:txBody>
      </p:sp>
      <p:pic>
        <p:nvPicPr>
          <p:cNvPr id="6" name="Picture 5" descr="SOT03G2LA[$S~IMSBS3MH~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825625"/>
            <a:ext cx="5673090" cy="447103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Flexible Text Encoders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75" y="1422400"/>
            <a:ext cx="5173345" cy="5310505"/>
          </a:xfrm>
        </p:spPr>
        <p:txBody>
          <a:bodyPr>
            <a:normAutofit/>
          </a:bodyPr>
          <a:p>
            <a:r>
              <a:rPr lang="en-US"/>
              <a:t>Train with 3 </a:t>
            </a:r>
            <a:r>
              <a:rPr lang="en-US">
                <a:sym typeface="+mn-ea"/>
              </a:rPr>
              <a:t>Text Encoders</a:t>
            </a:r>
            <a:endParaRPr lang="en-US"/>
          </a:p>
          <a:p>
            <a:pPr lvl="1"/>
            <a:r>
              <a:rPr lang="en-US"/>
              <a:t>Individual drop-out rate of 46.3%</a:t>
            </a:r>
            <a:endParaRPr lang="en-US"/>
          </a:p>
          <a:p>
            <a:pPr lvl="2"/>
            <a:r>
              <a:rPr lang="en-US"/>
              <a:t>able to drop out T5 but keep running</a:t>
            </a:r>
            <a:endParaRPr lang="en-US"/>
          </a:p>
          <a:p>
            <a:pPr lvl="2"/>
            <a:endParaRPr lang="en-US"/>
          </a:p>
          <a:p>
            <a:r>
              <a:rPr lang="en-US"/>
              <a:t>T5: Important for complex prompt</a:t>
            </a:r>
            <a:endParaRPr lang="en-US"/>
          </a:p>
          <a:p>
            <a:pPr lvl="1"/>
            <a:r>
              <a:rPr lang="en-US"/>
              <a:t>high degree of detail</a:t>
            </a:r>
            <a:endParaRPr lang="en-US"/>
          </a:p>
          <a:p>
            <a:pPr lvl="1"/>
            <a:r>
              <a:rPr lang="en-US"/>
              <a:t>longer spelled text</a:t>
            </a:r>
            <a:endParaRPr lang="en-US"/>
          </a:p>
          <a:p>
            <a:pPr lvl="0"/>
            <a:endParaRPr lang="en-US"/>
          </a:p>
          <a:p>
            <a:pPr lvl="0"/>
            <a:r>
              <a:rPr lang="en-US"/>
              <a:t>Alternative:</a:t>
            </a:r>
            <a:endParaRPr lang="en-US"/>
          </a:p>
          <a:p>
            <a:pPr lvl="1"/>
            <a:r>
              <a:rPr lang="en-US"/>
              <a:t>store T5 in RAM</a:t>
            </a:r>
            <a:endParaRPr lang="en-US"/>
          </a:p>
          <a:p>
            <a:pPr lvl="1"/>
            <a:r>
              <a:rPr lang="en-US"/>
              <a:t>int 4</a:t>
            </a:r>
            <a:endParaRPr lang="en-US"/>
          </a:p>
        </p:txBody>
      </p:sp>
      <p:pic>
        <p:nvPicPr>
          <p:cNvPr id="4" name="Picture 3" descr="F8SUADH`I0G87U7MP~((C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7830" y="1422400"/>
            <a:ext cx="6419215" cy="51123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en-US"/>
              <a:t>Prompt &amp;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E%TOK~H{V]ET~~~I)XBW~]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779905"/>
            <a:ext cx="767715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Prompt &amp;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5" name="Picture 4" descr="_U@9%D1X9JPDVG39@O50O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1005"/>
            <a:ext cx="7686675" cy="47625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&amp;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8700" y="1825625"/>
            <a:ext cx="3215005" cy="4351655"/>
          </a:xfrm>
        </p:spPr>
        <p:txBody>
          <a:bodyPr/>
          <a:p>
            <a:r>
              <a:rPr lang="en-US"/>
              <a:t>Small text</a:t>
            </a:r>
            <a:endParaRPr lang="en-US"/>
          </a:p>
          <a:p>
            <a:pPr lvl="1"/>
            <a:r>
              <a:rPr lang="en-US" sz="2400"/>
              <a:t>16 channels vae</a:t>
            </a:r>
            <a:endParaRPr lang="en-US"/>
          </a:p>
          <a:p>
            <a:pPr lvl="1"/>
            <a:endParaRPr lang="en-US"/>
          </a:p>
        </p:txBody>
      </p:sp>
      <p:pic>
        <p:nvPicPr>
          <p:cNvPr id="4" name="Picture 3" descr="39$]0~$Z)(V@4XVY@{YL@@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" y="1432560"/>
            <a:ext cx="8381365" cy="534289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Prompt &amp; Generation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8550" y="1459865"/>
            <a:ext cx="3122930" cy="4717415"/>
          </a:xfrm>
        </p:spPr>
        <p:txBody>
          <a:bodyPr/>
          <a:p>
            <a:r>
              <a:rPr lang="en-US"/>
              <a:t>Multiple Subject</a:t>
            </a:r>
            <a:endParaRPr lang="en-US"/>
          </a:p>
        </p:txBody>
      </p:sp>
      <p:pic>
        <p:nvPicPr>
          <p:cNvPr id="4" name="Picture 3" descr="E55EGTB3M%(WGYNBZ_KT]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409700"/>
            <a:ext cx="7674610" cy="49580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03925"/>
            <a:ext cx="10515600" cy="708025"/>
          </a:xfrm>
        </p:spPr>
        <p:txBody>
          <a:bodyPr>
            <a:normAutofit fontScale="70000"/>
          </a:bodyPr>
          <a:p>
            <a:pPr marL="0" indent="0">
              <a:buNone/>
            </a:pPr>
            <a:r>
              <a:rPr lang="en-US"/>
              <a:t>Prompt: Epic anime artwork of a wizard atop a mountain at night casting a cosmic spell into the dark sky that says "Stable Diffusion 3" made out of colorful energy</a:t>
            </a:r>
            <a:endParaRPr lang="en-US"/>
          </a:p>
        </p:txBody>
      </p:sp>
      <p:pic>
        <p:nvPicPr>
          <p:cNvPr id="101" name="Picture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838200" y="0"/>
            <a:ext cx="10503535" cy="6004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 Preference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Diffusion Model Alignment Using Direct Preference Optimization</a:t>
            </a:r>
            <a:endParaRPr lang="en-US"/>
          </a:p>
        </p:txBody>
      </p:sp>
      <p:pic>
        <p:nvPicPr>
          <p:cNvPr id="4" name="Picture 3" descr="Q7)GKAJ8D[S1MW$T8~BW]6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01240"/>
            <a:ext cx="9334500" cy="4556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 Preference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Trained with Rank 128 Lora</a:t>
            </a:r>
            <a:endParaRPr lang="en-US"/>
          </a:p>
          <a:p>
            <a:pPr lvl="1"/>
            <a:r>
              <a:rPr lang="en-US"/>
              <a:t>4k steps for 2B model</a:t>
            </a:r>
            <a:endParaRPr lang="en-US"/>
          </a:p>
          <a:p>
            <a:pPr lvl="1"/>
            <a:r>
              <a:rPr lang="en-US"/>
              <a:t>2k steps for 8B model</a:t>
            </a:r>
            <a:endParaRPr lang="en-US"/>
          </a:p>
        </p:txBody>
      </p:sp>
      <p:pic>
        <p:nvPicPr>
          <p:cNvPr id="4" name="Picture 3" descr="32T`D2JU142Y77YYU4NEF$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710" y="3061970"/>
            <a:ext cx="8955405" cy="379603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Direct Preference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2B model</a:t>
            </a:r>
            <a:endParaRPr lang="en-US"/>
          </a:p>
        </p:txBody>
      </p:sp>
      <p:pic>
        <p:nvPicPr>
          <p:cNvPr id="4" name="Picture 3" descr="@AT9AJK%X0E04JB[RG8I~Y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04440"/>
            <a:ext cx="10529570" cy="405384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>
                <a:sym typeface="+mn-ea"/>
              </a:rPr>
              <a:t>Direct Preference Optimization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8B Model</a:t>
            </a:r>
            <a:endParaRPr lang="en-US"/>
          </a:p>
          <a:p>
            <a:endParaRPr lang="en-US"/>
          </a:p>
        </p:txBody>
      </p:sp>
      <p:pic>
        <p:nvPicPr>
          <p:cNvPr id="4" name="Picture 3" descr="4XHP4Z$HFG17~CLXA)20R}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09825"/>
            <a:ext cx="10797540" cy="3767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Details on Deduplication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SSCD</a:t>
            </a:r>
            <a:endParaRPr lang="en-US"/>
          </a:p>
          <a:p>
            <a:pPr lvl="1"/>
            <a:r>
              <a:rPr lang="en-US"/>
              <a:t>Backbone for the deduplication process</a:t>
            </a:r>
            <a:endParaRPr lang="en-US"/>
          </a:p>
          <a:p>
            <a:r>
              <a:rPr lang="en-US"/>
              <a:t>autofaiss (2023) for clustering</a:t>
            </a:r>
            <a:endParaRPr lang="en-US"/>
          </a:p>
          <a:p>
            <a:pPr lvl="1"/>
            <a:r>
              <a:rPr lang="en-US"/>
              <a:t>Facebook AI Similarity Search</a:t>
            </a:r>
            <a:endParaRPr lang="en-US"/>
          </a:p>
          <a:p>
            <a:pPr lvl="1"/>
            <a:endParaRPr lang="en-US"/>
          </a:p>
          <a:p>
            <a:pPr lvl="0"/>
            <a:r>
              <a:rPr lang="en-US"/>
              <a:t>Prevents memorization</a:t>
            </a:r>
            <a:endParaRPr lang="en-US"/>
          </a:p>
          <a:p>
            <a:pPr lvl="1"/>
            <a:r>
              <a:rPr lang="en-US"/>
              <a:t>Aims to learn not to copy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4" name="Picture 3" descr="V5AD(1$)2)Q8[PMR2QL~APX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2635" y="2689225"/>
            <a:ext cx="6097905" cy="275971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Hardware Estimation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en-US"/>
              <a:t>T5-XXL FP32 ~20GB VRAM</a:t>
            </a:r>
            <a:endParaRPr lang="en-US"/>
          </a:p>
          <a:p>
            <a:pPr lvl="1"/>
            <a:r>
              <a:rPr lang="en-US" sz="2400"/>
              <a:t>fp16 ~10GB+clip L+clip G = 11GB</a:t>
            </a:r>
            <a:endParaRPr lang="en-US"/>
          </a:p>
          <a:p>
            <a:pPr lvl="1"/>
            <a:r>
              <a:rPr lang="en-US"/>
              <a:t>int 4 in RAM</a:t>
            </a:r>
            <a:endParaRPr lang="en-US"/>
          </a:p>
          <a:p>
            <a:pPr lvl="1"/>
            <a:r>
              <a:rPr lang="en-US"/>
              <a:t>remove</a:t>
            </a:r>
            <a:endParaRPr lang="en-US"/>
          </a:p>
          <a:p>
            <a:pPr lvl="0"/>
            <a:r>
              <a:rPr lang="en-US"/>
              <a:t>8B fp16 16GB VRAM</a:t>
            </a:r>
            <a:endParaRPr lang="en-US"/>
          </a:p>
          <a:p>
            <a:pPr lvl="1"/>
            <a:r>
              <a:rPr lang="en-US" sz="2400"/>
              <a:t>d = 38</a:t>
            </a:r>
            <a:endParaRPr lang="en-US"/>
          </a:p>
          <a:p>
            <a:pPr lvl="0"/>
            <a:r>
              <a:rPr lang="en-US"/>
              <a:t>2B fp16 4GB VRAM?</a:t>
            </a:r>
            <a:endParaRPr lang="en-US"/>
          </a:p>
          <a:p>
            <a:pPr lvl="1"/>
            <a:r>
              <a:rPr lang="en-US" sz="2400"/>
              <a:t>d = 24</a:t>
            </a:r>
            <a:endParaRPr lang="en-US"/>
          </a:p>
          <a:p>
            <a:pPr lvl="0"/>
            <a:r>
              <a:rPr lang="en-US"/>
              <a:t>8M fp16 1.6GB VRAM</a:t>
            </a:r>
            <a:endParaRPr lang="en-US"/>
          </a:p>
          <a:p>
            <a:pPr lvl="1"/>
            <a:r>
              <a:rPr lang="en-US">
                <a:sym typeface="+mn-ea"/>
              </a:rPr>
              <a:t>d = 1x?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2175" y="2828290"/>
            <a:ext cx="6761480" cy="219964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End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Thanks for watching</a:t>
            </a:r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Text-to-Image Architecture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04765" cy="4351655"/>
          </a:xfrm>
        </p:spPr>
        <p:txBody>
          <a:bodyPr/>
          <a:p>
            <a:pPr lvl="0"/>
            <a:r>
              <a:rPr lang="en-US"/>
              <a:t>Multimodal Diffusion Backbone</a:t>
            </a:r>
            <a:endParaRPr lang="en-US"/>
          </a:p>
          <a:p>
            <a:pPr lvl="1"/>
            <a:r>
              <a:rPr lang="en-US" sz="2800">
                <a:sym typeface="+mn-ea"/>
              </a:rPr>
              <a:t>pretrained autoencoder :</a:t>
            </a:r>
            <a:endParaRPr lang="en-US" sz="2800">
              <a:sym typeface="+mn-ea"/>
            </a:endParaRPr>
          </a:p>
          <a:p>
            <a:pPr lvl="1"/>
            <a:r>
              <a:rPr lang="en-US" sz="2800" b="1">
                <a:solidFill>
                  <a:srgbClr val="FF0000"/>
                </a:solidFill>
                <a:sym typeface="+mn-ea"/>
              </a:rPr>
              <a:t>VAE</a:t>
            </a:r>
            <a:r>
              <a:rPr lang="en-US" sz="2800">
                <a:sym typeface="+mn-ea"/>
              </a:rPr>
              <a:t> image </a:t>
            </a:r>
            <a:r>
              <a:rPr lang="en-US" sz="2800">
                <a:sym typeface="+mn-ea"/>
              </a:rPr>
              <a:t>=&gt; </a:t>
            </a:r>
            <a:r>
              <a:rPr lang="en-US" sz="2800">
                <a:sym typeface="+mn-ea"/>
              </a:rPr>
              <a:t>latent representations</a:t>
            </a:r>
            <a:endParaRPr lang="en-US" sz="2800">
              <a:sym typeface="+mn-ea"/>
            </a:endParaRPr>
          </a:p>
          <a:p>
            <a:pPr lvl="1"/>
            <a:endParaRPr lang="en-US" sz="2800"/>
          </a:p>
          <a:p>
            <a:pPr lvl="1"/>
            <a:r>
              <a:rPr lang="en-US" sz="2800">
                <a:sym typeface="+mn-ea"/>
              </a:rPr>
              <a:t>frozen text models: </a:t>
            </a:r>
            <a:endParaRPr lang="en-US" sz="2800">
              <a:sym typeface="+mn-ea"/>
            </a:endParaRPr>
          </a:p>
          <a:p>
            <a:pPr lvl="1"/>
            <a:r>
              <a:rPr lang="en-US" sz="2800" b="1">
                <a:solidFill>
                  <a:srgbClr val="FF0000"/>
                </a:solidFill>
                <a:sym typeface="+mn-ea"/>
              </a:rPr>
              <a:t>Clip G, Clip L, T5-xxl</a:t>
            </a:r>
            <a:r>
              <a:rPr lang="en-US" sz="2800">
                <a:sym typeface="+mn-ea"/>
              </a:rPr>
              <a:t> text =&gt; text embedding</a:t>
            </a:r>
            <a:endParaRPr lang="en-US"/>
          </a:p>
        </p:txBody>
      </p:sp>
      <p:pic>
        <p:nvPicPr>
          <p:cNvPr id="4" name="Picture 3" descr="XIMC%KJSJ1S6NS%Q`@FZLUQ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5385" y="1199515"/>
            <a:ext cx="4831715" cy="565848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Improved Autoencoders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99205"/>
          </a:xfrm>
        </p:spPr>
        <p:txBody>
          <a:bodyPr>
            <a:normAutofit lnSpcReduction="10000"/>
          </a:bodyPr>
          <a:p>
            <a:r>
              <a:rPr lang="en-US"/>
              <a:t>Compared different channels vae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SD3 use </a:t>
            </a:r>
            <a:r>
              <a:rPr lang="en-US" b="1">
                <a:solidFill>
                  <a:srgbClr val="FF0000"/>
                </a:solidFill>
              </a:rPr>
              <a:t>16 channels vae</a:t>
            </a:r>
            <a:endParaRPr lang="en-US" b="1">
              <a:solidFill>
                <a:srgbClr val="FF0000"/>
              </a:solidFill>
            </a:endParaRPr>
          </a:p>
        </p:txBody>
      </p:sp>
      <p:pic>
        <p:nvPicPr>
          <p:cNvPr id="4" name="Picture 3" descr="1{8H]TTFWM}4_FSR2Q{K)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25065"/>
            <a:ext cx="5400000" cy="2359486"/>
          </a:xfrm>
          <a:prstGeom prst="rect">
            <a:avLst/>
          </a:prstGeom>
        </p:spPr>
      </p:pic>
      <p:pic>
        <p:nvPicPr>
          <p:cNvPr id="5" name="Picture 4" descr="WK062GO1_2``ZYZCX`G9{[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30" y="231775"/>
            <a:ext cx="4784725" cy="61963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804660" y="642810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ym typeface="+mn-ea"/>
              </a:rPr>
              <a:t>From Meta EMU paper</a:t>
            </a:r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Improved Captions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>
                <a:sym typeface="+mn-ea"/>
              </a:rPr>
              <a:t>Compared Original Captions and Mixed Captions</a:t>
            </a:r>
            <a:endParaRPr lang="en-US">
              <a:sym typeface="+mn-ea"/>
            </a:endParaRPr>
          </a:p>
          <a:p>
            <a:pPr lvl="1"/>
            <a:r>
              <a:rPr lang="en-US">
                <a:sym typeface="+mn-ea"/>
              </a:rPr>
              <a:t>generated captions mixed with original captions</a:t>
            </a:r>
            <a:endParaRPr lang="en-US"/>
          </a:p>
        </p:txBody>
      </p:sp>
      <p:pic>
        <p:nvPicPr>
          <p:cNvPr id="4" name="Picture 3" descr="F{%NH}GXCF%_A1G]3(J@5U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960370"/>
            <a:ext cx="5400000" cy="3697234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7075170" y="3498215"/>
            <a:ext cx="4064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Some others model also used llm to generate detailed captions: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pixart-alpha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dalle 3</a:t>
            </a: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etc</a:t>
            </a:r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Captions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/>
              <a:t>SD3 used CogVLM instead of LLaVa 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Example from pixart-alpha</a:t>
            </a:r>
            <a:endParaRPr lang="en-US"/>
          </a:p>
        </p:txBody>
      </p:sp>
      <p:pic>
        <p:nvPicPr>
          <p:cNvPr id="4" name="Picture 3" descr="$@VL}TZH~{9`VH(}LXCYUX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264535"/>
            <a:ext cx="10074275" cy="33185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p>
            <a:r>
              <a:rPr lang="en-US"/>
              <a:t>Improved Text-To-Image Backbones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MMDit (3 sets) &gt; MMDit (2 sets) &gt; CrossDit &gt; UVit &gt; Dit</a:t>
            </a:r>
            <a:endParaRPr lang="en-US"/>
          </a:p>
          <a:p>
            <a:r>
              <a:rPr lang="en-US">
                <a:sym typeface="+mn-ea"/>
              </a:rPr>
              <a:t>MMDit (3 sets): clip, t5, image =&gt; cost </a:t>
            </a:r>
            <a:r>
              <a:rPr lang="en-US" altLang="zh-CN">
                <a:sym typeface="+mn-ea"/>
              </a:rPr>
              <a:t>↑vram↑</a:t>
            </a:r>
            <a:endParaRPr lang="en-US">
              <a:sym typeface="+mn-ea"/>
            </a:endParaRPr>
          </a:p>
          <a:p>
            <a:r>
              <a:rPr lang="en-US">
                <a:sym typeface="+mn-ea"/>
              </a:rPr>
              <a:t>MMDit (2 sets): text, image</a:t>
            </a:r>
            <a:endParaRPr lang="en-US">
              <a:sym typeface="+mn-ea"/>
            </a:endParaRPr>
          </a:p>
          <a:p>
            <a:r>
              <a:rPr lang="en-US" altLang="zh-CN"/>
              <a:t>Finally choosed </a:t>
            </a:r>
            <a:r>
              <a:rPr lang="en-US" altLang="zh-CN" b="1"/>
              <a:t>MMDit (2 sets)</a:t>
            </a:r>
            <a:endParaRPr lang="en-US" altLang="zh-CN" b="1"/>
          </a:p>
          <a:p>
            <a:endParaRPr lang="en-US" altLang="zh-CN" b="1"/>
          </a:p>
          <a:p>
            <a:r>
              <a:rPr lang="en-US" altLang="zh-CN"/>
              <a:t>Pixart-alpha used CrossDit</a:t>
            </a:r>
            <a:endParaRPr lang="en-US" altLang="zh-CN"/>
          </a:p>
        </p:txBody>
      </p:sp>
      <p:pic>
        <p:nvPicPr>
          <p:cNvPr id="4" name="Picture 3" descr="~OG%3_U35{1((E1Z19Y(AN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5290" y="3858260"/>
            <a:ext cx="6026150" cy="237553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Pixart-alpha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/>
              <a:t>Multi-Head Cross-Attention</a:t>
            </a:r>
            <a:endParaRPr lang="en-US"/>
          </a:p>
        </p:txBody>
      </p:sp>
      <p:pic>
        <p:nvPicPr>
          <p:cNvPr id="4" name="Picture 3" descr="V55$@TM9]`7`6988ES`KP}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5935" y="1255395"/>
            <a:ext cx="4073525" cy="51663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b="1">
                <a:sym typeface="+mn-ea"/>
              </a:rPr>
              <a:t>MMDit (2 sets) =&gt;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  <p:pic>
        <p:nvPicPr>
          <p:cNvPr id="4" name="Picture 3" descr="]G0TKXLTARN7)[_XB2QN}[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90385" y="0"/>
            <a:ext cx="4237355" cy="6858000"/>
          </a:xfrm>
          <a:prstGeom prst="rect">
            <a:avLst/>
          </a:prstGeom>
        </p:spPr>
      </p:pic>
      <p:pic>
        <p:nvPicPr>
          <p:cNvPr id="5" name="Picture 4" descr="XIMC%KJSJ1S6NS%Q`@FZLU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9870"/>
            <a:ext cx="4831715" cy="56584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3172</Words>
  <Application>WPS Presentation</Application>
  <PresentationFormat>Widescreen</PresentationFormat>
  <Paragraphs>186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Theme</vt:lpstr>
      <vt:lpstr>Scaling Rectified Flow Transformers for High-Resolution Image Synthesis (SD3)</vt:lpstr>
      <vt:lpstr>PowerPoint 演示文稿</vt:lpstr>
      <vt:lpstr>Text-to-Image Architecture</vt:lpstr>
      <vt:lpstr>Improved Autoencoders</vt:lpstr>
      <vt:lpstr>Improved Captions</vt:lpstr>
      <vt:lpstr>Captions Example</vt:lpstr>
      <vt:lpstr>Improved Text-To-Image Backbones</vt:lpstr>
      <vt:lpstr>Pixart-alpha</vt:lpstr>
      <vt:lpstr>MMDit (2 sets) =&gt;</vt:lpstr>
      <vt:lpstr>Data Preprocessing</vt:lpstr>
      <vt:lpstr>Training Detail</vt:lpstr>
      <vt:lpstr>Train Detail</vt:lpstr>
      <vt:lpstr>Evaluation</vt:lpstr>
      <vt:lpstr>Evalution</vt:lpstr>
      <vt:lpstr>Flexible Text Encoders</vt:lpstr>
      <vt:lpstr>Prompt &amp; Generation</vt:lpstr>
      <vt:lpstr>Prompt &amp; Generation</vt:lpstr>
      <vt:lpstr>Prompt &amp; Generation</vt:lpstr>
      <vt:lpstr>Prompt &amp; Generation</vt:lpstr>
      <vt:lpstr>Direct Preference Optimization</vt:lpstr>
      <vt:lpstr>Direct Preference Optimization</vt:lpstr>
      <vt:lpstr>Direct Preference Optimization</vt:lpstr>
      <vt:lpstr>Direct Preference Optimization</vt:lpstr>
      <vt:lpstr>Details on Deduplication</vt:lpstr>
      <vt:lpstr>Hardware Estimation</vt:lpstr>
      <vt:lpstr>End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Scaling Rectified Flow Transformers for High-Resolution Image Synthesis</dc:title>
  <dc:creator/>
  <cp:lastModifiedBy>google1590392959</cp:lastModifiedBy>
  <cp:revision>122</cp:revision>
  <dcterms:created xsi:type="dcterms:W3CDTF">2024-03-05T09:52:00Z</dcterms:created>
  <dcterms:modified xsi:type="dcterms:W3CDTF">2024-03-07T19:56:04Z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950242BD893A41DF87C043503DDCFCCE_11</vt:lpwstr>
  </property>
  <property fmtid="{D5CDD505-2E9C-101B-9397-08002B2CF9AE}" pid="3" name="KSOProductBuildVer">
    <vt:lpwstr>1033-12.2.0.13489</vt:lpwstr>
  </property>
</Properties>
</file>